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8" r:id="rId8"/>
    <p:sldId id="262" r:id="rId9"/>
    <p:sldId id="263" r:id="rId10"/>
    <p:sldId id="264" r:id="rId11"/>
    <p:sldId id="265" r:id="rId12"/>
    <p:sldId id="266" r:id="rId13"/>
    <p:sldId id="267" r:id="rId14"/>
    <p:sldId id="269" r:id="rId15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4808F4E-107D-44C6-BF2C-8373D2B15332}" v="55" dt="2018-06-21T09:52:32.521"/>
    <p1510:client id="{F199E69E-1CF8-4E84-816E-39524D6B88C1}" v="13" dt="2018-06-21T08:41:45.875"/>
    <p1510:client id="{9B5A8164-428F-49DD-B422-2559181CF4A8}" v="14" dt="2018-06-21T08:53:49.840"/>
    <p1510:client id="{7E7D1EF0-098E-4CD3-938D-85DF7A786861}" v="11" dt="2018-06-21T10:11:51.45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slide" Target="slides/slide7.xml" Id="rId8" /><Relationship Type="http://schemas.openxmlformats.org/officeDocument/2006/relationships/slide" Target="slides/slide12.xml" Id="rId13" /><Relationship Type="http://schemas.openxmlformats.org/officeDocument/2006/relationships/theme" Target="theme/theme1.xml" Id="rId18" /><Relationship Type="http://schemas.openxmlformats.org/officeDocument/2006/relationships/slide" Target="slides/slide2.xml" Id="rId3" /><Relationship Type="http://schemas.microsoft.com/office/2015/10/relationships/revisionInfo" Target="revisionInfo.xml" Id="rId21" /><Relationship Type="http://schemas.openxmlformats.org/officeDocument/2006/relationships/slide" Target="slides/slide6.xml" Id="rId7" /><Relationship Type="http://schemas.openxmlformats.org/officeDocument/2006/relationships/slide" Target="slides/slide11.xml" Id="rId12" /><Relationship Type="http://schemas.openxmlformats.org/officeDocument/2006/relationships/viewProps" Target="viewProps.xml" Id="rId17" /><Relationship Type="http://schemas.openxmlformats.org/officeDocument/2006/relationships/slide" Target="slides/slide1.xml" Id="rId2" /><Relationship Type="http://schemas.openxmlformats.org/officeDocument/2006/relationships/presProps" Target="presProps.xml" Id="rId16" /><Relationship Type="http://schemas.openxmlformats.org/officeDocument/2006/relationships/slideMaster" Target="slideMasters/slideMaster1.xml" Id="rId1" /><Relationship Type="http://schemas.openxmlformats.org/officeDocument/2006/relationships/slide" Target="slides/slide5.xml" Id="rId6" /><Relationship Type="http://schemas.openxmlformats.org/officeDocument/2006/relationships/slide" Target="slides/slide10.xml" Id="rId11" /><Relationship Type="http://schemas.openxmlformats.org/officeDocument/2006/relationships/slide" Target="slides/slide4.xml" Id="rId5" /><Relationship Type="http://schemas.openxmlformats.org/officeDocument/2006/relationships/slide" Target="slides/slide14.xml" Id="rId15" /><Relationship Type="http://schemas.openxmlformats.org/officeDocument/2006/relationships/slide" Target="slides/slide9.xml" Id="rId10" /><Relationship Type="http://schemas.openxmlformats.org/officeDocument/2006/relationships/tableStyles" Target="tableStyles.xml" Id="rId19" /><Relationship Type="http://schemas.openxmlformats.org/officeDocument/2006/relationships/slide" Target="slides/slide3.xml" Id="rId4" /><Relationship Type="http://schemas.openxmlformats.org/officeDocument/2006/relationships/slide" Target="slides/slide8.xml" Id="rId9" /><Relationship Type="http://schemas.openxmlformats.org/officeDocument/2006/relationships/slide" Target="slides/slide13.xml" Id="rId14" /></Relationships>
</file>

<file path=ppt/media/image1.jpeg>
</file>

<file path=ppt/media/image10.png>
</file>

<file path=ppt/media/image11.png>
</file>

<file path=ppt/media/image12.png>
</file>

<file path=ppt/media/image13.gif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21/06/2018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760342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21/06/2018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36389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21/06/2018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717338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21/06/2018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064825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21/06/2018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489865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21/06/2018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656594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21/06/2018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785680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21/06/2018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66709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21/06/2018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98853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21/06/2018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376574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21/06/2018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888008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21/06/2018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90236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21/06/2018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98536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21/06/2018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620527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21/06/2018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319114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21/06/2018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783842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771E8B-6CA5-40B2-8038-0E112F3DAC1C}" type="datetimeFigureOut">
              <a:rPr lang="es-ES" smtClean="0"/>
              <a:t>21/06/2018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896752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hyperlink" Target="http://ghostcode.in/2016/09/28/app-architecture-study-whatsapp-a-look-into-the-design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s://developer.android.com/studio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>
                <a:cs typeface="Calibri Light"/>
              </a:rPr>
              <a:t>App Android</a:t>
            </a:r>
            <a:r>
              <a:rPr lang="es-ES"/>
              <a:t> desde 0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err="1"/>
              <a:t>Kotlin</a:t>
            </a:r>
            <a:r>
              <a:rPr lang="es-ES"/>
              <a:t>, MVP, test unitarios</a:t>
            </a:r>
          </a:p>
        </p:txBody>
      </p:sp>
    </p:spTree>
    <p:extLst>
      <p:ext uri="{BB962C8B-B14F-4D97-AF65-F5344CB8AC3E}">
        <p14:creationId xmlns:p14="http://schemas.microsoft.com/office/powerpoint/2010/main" val="24062731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E69A0D-474E-43FF-9886-402E45B4F7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1.4 Parte visual App</a:t>
            </a:r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297EEF05-0C3E-4CE3-BEC0-8EBE2309CB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s-ES">
                <a:hlinkClick r:id="rId2"/>
              </a:rPr>
              <a:t>http://ghostcode.in/2016/09/28/app-architecture-study-whatsapp-a-look-into-the-design/</a:t>
            </a:r>
            <a:endParaRPr lang="es-ES"/>
          </a:p>
          <a:p>
            <a:endParaRPr lang="es-ES"/>
          </a:p>
          <a:p>
            <a:endParaRPr lang="es-ES"/>
          </a:p>
        </p:txBody>
      </p:sp>
      <p:pic>
        <p:nvPicPr>
          <p:cNvPr id="8" name="Imagen 8" descr="Imagen que contiene captura de pantalla&#10;&#10;Descripción generada con confianza muy alta">
            <a:extLst>
              <a:ext uri="{FF2B5EF4-FFF2-40B4-BE49-F238E27FC236}">
                <a16:creationId xmlns:a16="http://schemas.microsoft.com/office/drawing/2014/main" id="{A8192087-F3D9-426F-8614-859EB321E8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1171" y="2785712"/>
            <a:ext cx="6567576" cy="3685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6798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4">
            <a:extLst>
              <a:ext uri="{FF2B5EF4-FFF2-40B4-BE49-F238E27FC236}">
                <a16:creationId xmlns:a16="http://schemas.microsoft.com/office/drawing/2014/main" id="{E12D0A88-C53F-49C8-BEE1-0C5FBE064C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3560" y="3428140"/>
            <a:ext cx="3431458" cy="1329075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1A24F8F3-7AB6-4C1A-B1F1-B47D64914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1.4 Parte visual App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C487827-62F3-4141-B506-53B844269F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Font typeface="Arial" charset="2"/>
              <a:buChar char="•"/>
            </a:pPr>
            <a:r>
              <a:rPr lang="es-ES" b="1" err="1"/>
              <a:t>LinearLayout</a:t>
            </a:r>
            <a:r>
              <a:rPr lang="es-ES"/>
              <a:t>: vistas en formato horizontal o vertical</a:t>
            </a:r>
          </a:p>
          <a:p>
            <a:pPr marL="0" indent="0">
              <a:buNone/>
            </a:pPr>
            <a:endParaRPr lang="es-ES"/>
          </a:p>
          <a:p>
            <a:pPr>
              <a:buFont typeface="Arial" charset="2"/>
              <a:buChar char="•"/>
            </a:pPr>
            <a:r>
              <a:rPr lang="es-ES" b="1" err="1"/>
              <a:t>RelativeLayout</a:t>
            </a:r>
            <a:r>
              <a:rPr lang="es-ES"/>
              <a:t>: vistas dependientes del resto de vistas</a:t>
            </a:r>
          </a:p>
          <a:p>
            <a:pPr marL="0" indent="0">
              <a:buNone/>
            </a:pPr>
            <a:endParaRPr lang="es-ES"/>
          </a:p>
          <a:p>
            <a:pPr marL="0" indent="0">
              <a:buFont typeface="Arial" charset="2"/>
              <a:buNone/>
            </a:pPr>
            <a:endParaRPr lang="es-ES"/>
          </a:p>
          <a:p>
            <a:pPr>
              <a:buFont typeface="Arial" charset="2"/>
              <a:buChar char="•"/>
            </a:pPr>
            <a:endParaRPr lang="es-ES"/>
          </a:p>
          <a:p>
            <a:pPr>
              <a:buFont typeface="Arial" charset="2"/>
              <a:buChar char="•"/>
            </a:pPr>
            <a:endParaRPr lang="es-ES"/>
          </a:p>
          <a:p>
            <a:pPr>
              <a:buFont typeface="Arial" charset="2"/>
              <a:buChar char="•"/>
            </a:pPr>
            <a:r>
              <a:rPr lang="es-ES" b="1" err="1"/>
              <a:t>ConstraintLayout</a:t>
            </a:r>
            <a:r>
              <a:rPr lang="es-ES"/>
              <a:t>: vistas diseñadas con parte gráfica IDE</a:t>
            </a:r>
          </a:p>
          <a:p>
            <a:pPr>
              <a:buFont typeface="Arial" charset="2"/>
              <a:buChar char="•"/>
            </a:pPr>
            <a:endParaRPr lang="es-ES"/>
          </a:p>
          <a:p>
            <a:pPr>
              <a:buFont typeface="Arial" charset="2"/>
              <a:buChar char="•"/>
            </a:pP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763066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81DA23-63A0-4835-B1C2-FED5CFB1D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1.5 </a:t>
            </a:r>
            <a:r>
              <a:rPr lang="es-ES" err="1"/>
              <a:t>Kotlin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8A7766C-B519-4BEE-8AF9-DE4832ACEB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Font typeface="Arial" charset="2"/>
              <a:buChar char="•"/>
            </a:pPr>
            <a:r>
              <a:rPr lang="es-ES"/>
              <a:t>Lenguaje de programación orientado a objetos</a:t>
            </a:r>
          </a:p>
          <a:p>
            <a:pPr>
              <a:buFont typeface="Arial" charset="2"/>
              <a:buChar char="•"/>
            </a:pPr>
            <a:r>
              <a:rPr lang="es-ES"/>
              <a:t>Corre sobre la máquina virtual de Java</a:t>
            </a:r>
          </a:p>
          <a:p>
            <a:pPr>
              <a:buFont typeface="Arial" charset="2"/>
              <a:buChar char="•"/>
            </a:pPr>
            <a:r>
              <a:rPr lang="es-ES"/>
              <a:t>Google IO 2017, soporte oficial</a:t>
            </a:r>
          </a:p>
          <a:p>
            <a:pPr>
              <a:buFont typeface="Arial" charset="2"/>
              <a:buChar char="•"/>
            </a:pPr>
            <a:r>
              <a:rPr lang="es-ES" err="1"/>
              <a:t>var</a:t>
            </a:r>
            <a:r>
              <a:rPr lang="es-ES"/>
              <a:t> -&gt; variable mutable, puede cambiar su valor</a:t>
            </a:r>
          </a:p>
          <a:p>
            <a:pPr>
              <a:buFont typeface="Arial" charset="2"/>
              <a:buChar char="•"/>
            </a:pPr>
            <a:r>
              <a:rPr lang="es-ES"/>
              <a:t>val -&gt; variable inmutable, no se puede cambiar su valor</a:t>
            </a:r>
          </a:p>
          <a:p>
            <a:pPr>
              <a:buFont typeface="Arial" charset="2"/>
              <a:buChar char="•"/>
            </a:pPr>
            <a:endParaRPr lang="es-ES"/>
          </a:p>
          <a:p>
            <a:pPr>
              <a:buFont typeface="Arial" charset="2"/>
              <a:buChar char="•"/>
            </a:pPr>
            <a:endParaRPr lang="es-ES"/>
          </a:p>
        </p:txBody>
      </p:sp>
      <p:pic>
        <p:nvPicPr>
          <p:cNvPr id="6" name="Imagen 6">
            <a:extLst>
              <a:ext uri="{FF2B5EF4-FFF2-40B4-BE49-F238E27FC236}">
                <a16:creationId xmlns:a16="http://schemas.microsoft.com/office/drawing/2014/main" id="{243ACDC2-527D-49AD-8324-056FD4C264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333" y="4666608"/>
            <a:ext cx="4009104" cy="634237"/>
          </a:xfrm>
          <a:prstGeom prst="rect">
            <a:avLst/>
          </a:prstGeom>
        </p:spPr>
      </p:pic>
      <p:pic>
        <p:nvPicPr>
          <p:cNvPr id="8" name="Imagen 8">
            <a:extLst>
              <a:ext uri="{FF2B5EF4-FFF2-40B4-BE49-F238E27FC236}">
                <a16:creationId xmlns:a16="http://schemas.microsoft.com/office/drawing/2014/main" id="{6574B153-BFFC-4D28-8310-6D7CC37E7C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4173" y="4666898"/>
            <a:ext cx="4857134" cy="633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40114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68F1919-226F-41F6-8177-D58261AEA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1.5 </a:t>
            </a:r>
            <a:r>
              <a:rPr lang="es-ES" err="1"/>
              <a:t>Kotlin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387E29E-102A-4960-B7E7-87BF8E7308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Font typeface="Arial" charset="2"/>
              <a:buChar char="•"/>
            </a:pPr>
            <a:r>
              <a:rPr lang="es-ES"/>
              <a:t>Interface:</a:t>
            </a:r>
          </a:p>
          <a:p>
            <a:pPr>
              <a:buFont typeface="Arial" charset="2"/>
              <a:buChar char="•"/>
            </a:pPr>
            <a:endParaRPr lang="es-ES"/>
          </a:p>
          <a:p>
            <a:pPr>
              <a:buFont typeface="Arial" charset="2"/>
              <a:buChar char="•"/>
            </a:pPr>
            <a:endParaRPr lang="es-ES"/>
          </a:p>
          <a:p>
            <a:pPr>
              <a:buFont typeface="Arial" charset="2"/>
              <a:buChar char="•"/>
            </a:pPr>
            <a:endParaRPr lang="es-ES"/>
          </a:p>
          <a:p>
            <a:pPr>
              <a:buFont typeface="Arial" charset="2"/>
              <a:buChar char="•"/>
            </a:pPr>
            <a:endParaRPr lang="es-ES"/>
          </a:p>
          <a:p>
            <a:pPr>
              <a:buFont typeface="Arial" charset="2"/>
              <a:buChar char="•"/>
            </a:pPr>
            <a:endParaRPr lang="es-ES"/>
          </a:p>
          <a:p>
            <a:pPr>
              <a:buFont typeface="Arial" charset="2"/>
              <a:buChar char="•"/>
            </a:pPr>
            <a:r>
              <a:rPr lang="es-ES"/>
              <a:t>Data </a:t>
            </a:r>
            <a:r>
              <a:rPr lang="es-ES" err="1"/>
              <a:t>class</a:t>
            </a:r>
            <a:r>
              <a:rPr lang="es-ES"/>
              <a:t>:</a:t>
            </a:r>
          </a:p>
          <a:p>
            <a:pPr>
              <a:buFont typeface="Arial" charset="2"/>
              <a:buChar char="•"/>
            </a:pPr>
            <a:endParaRPr lang="es-ES"/>
          </a:p>
        </p:txBody>
      </p:sp>
      <p:pic>
        <p:nvPicPr>
          <p:cNvPr id="4" name="Imagen 4" descr="Imagen que contiene captura de pantalla&#10;&#10;Descripción generada con confianza alta">
            <a:extLst>
              <a:ext uri="{FF2B5EF4-FFF2-40B4-BE49-F238E27FC236}">
                <a16:creationId xmlns:a16="http://schemas.microsoft.com/office/drawing/2014/main" id="{85A4B36F-39B1-4CA6-9C32-4E0E08E73D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337" y="2798741"/>
            <a:ext cx="4340941" cy="1248229"/>
          </a:xfrm>
          <a:prstGeom prst="rect">
            <a:avLst/>
          </a:prstGeom>
        </p:spPr>
      </p:pic>
      <p:pic>
        <p:nvPicPr>
          <p:cNvPr id="8" name="Imagen 8">
            <a:extLst>
              <a:ext uri="{FF2B5EF4-FFF2-40B4-BE49-F238E27FC236}">
                <a16:creationId xmlns:a16="http://schemas.microsoft.com/office/drawing/2014/main" id="{894C0D1C-6F52-4224-BD28-91D5948286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3334" y="5397377"/>
            <a:ext cx="7561006" cy="266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5169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9618E7-6CAE-486B-A9D3-5AC71DB0B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2. Taller App Android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3F791D6-A962-4036-9EEA-C6FACA2D50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Font typeface="Arial" charset="2"/>
              <a:buChar char="•"/>
            </a:pPr>
            <a:r>
              <a:rPr lang="es-ES"/>
              <a:t>Ya somos expertos teóricos en MVP, parte visual de una app, y código en </a:t>
            </a:r>
            <a:r>
              <a:rPr lang="es-ES" err="1"/>
              <a:t>Kotlin</a:t>
            </a:r>
            <a:r>
              <a:rPr lang="es-ES"/>
              <a:t>...</a:t>
            </a:r>
          </a:p>
          <a:p>
            <a:pPr>
              <a:buFont typeface="Arial" charset="2"/>
              <a:buChar char="•"/>
            </a:pPr>
            <a:r>
              <a:rPr lang="es-ES"/>
              <a:t>Toca ponerse manos a la obra:</a:t>
            </a:r>
          </a:p>
          <a:p>
            <a:pPr marL="0" indent="0">
              <a:buNone/>
            </a:pPr>
            <a:r>
              <a:rPr lang="es-ES"/>
              <a:t>     https://github.com/OscarGonzalezLesaga/MVPKotlin</a:t>
            </a:r>
          </a:p>
          <a:p>
            <a:pPr>
              <a:buFont typeface="Arial" charset="2"/>
              <a:buChar char="•"/>
            </a:pPr>
            <a:endParaRPr lang="es-ES"/>
          </a:p>
          <a:p>
            <a:pPr>
              <a:buFont typeface="Arial" charset="2"/>
              <a:buChar char="•"/>
            </a:pPr>
            <a:endParaRPr lang="es-ES"/>
          </a:p>
          <a:p>
            <a:pPr>
              <a:buFont typeface="Arial" charset="2"/>
              <a:buChar char="•"/>
            </a:pPr>
            <a:endParaRPr lang="es-ES"/>
          </a:p>
        </p:txBody>
      </p:sp>
      <p:pic>
        <p:nvPicPr>
          <p:cNvPr id="4" name="Imagen 4" descr="Imagen que contiene persona, interior, pared&#10;&#10;Descripción generada con confianza muy alta">
            <a:extLst>
              <a:ext uri="{FF2B5EF4-FFF2-40B4-BE49-F238E27FC236}">
                <a16:creationId xmlns:a16="http://schemas.microsoft.com/office/drawing/2014/main" id="{1F784EF0-04A8-40D3-B6A7-9E46C963C9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1076" y="3801397"/>
            <a:ext cx="3824748" cy="2893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747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72D5DF-F8DE-4BCC-A6BF-AB4FBFB0D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Índice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D802BC9-4C5C-4F82-B0A4-FD6FC6C6D5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AutoNum type="arabicPeriod"/>
            </a:pPr>
            <a:r>
              <a:rPr lang="es-ES">
                <a:solidFill>
                  <a:srgbClr val="000000"/>
                </a:solidFill>
              </a:rPr>
              <a:t>Teoría</a:t>
            </a:r>
          </a:p>
          <a:p>
            <a:pPr lvl="1">
              <a:buAutoNum type="arabicPeriod"/>
            </a:pPr>
            <a:r>
              <a:rPr lang="es-ES">
                <a:solidFill>
                  <a:srgbClr val="000000"/>
                </a:solidFill>
              </a:rPr>
              <a:t>Android</a:t>
            </a:r>
          </a:p>
          <a:p>
            <a:pPr lvl="1">
              <a:buAutoNum type="arabicPeriod"/>
            </a:pPr>
            <a:r>
              <a:rPr lang="es-ES">
                <a:solidFill>
                  <a:srgbClr val="000000"/>
                </a:solidFill>
              </a:rPr>
              <a:t>IDE (Android Studio)</a:t>
            </a:r>
          </a:p>
          <a:p>
            <a:pPr lvl="1">
              <a:buAutoNum type="arabicPeriod"/>
            </a:pPr>
            <a:r>
              <a:rPr lang="es-ES">
                <a:solidFill>
                  <a:srgbClr val="000000"/>
                </a:solidFill>
              </a:rPr>
              <a:t>MVP</a:t>
            </a:r>
          </a:p>
          <a:p>
            <a:pPr lvl="1">
              <a:buAutoNum type="arabicPeriod"/>
            </a:pPr>
            <a:r>
              <a:rPr lang="es-ES">
                <a:solidFill>
                  <a:srgbClr val="000000"/>
                </a:solidFill>
              </a:rPr>
              <a:t>Parte visual de una app</a:t>
            </a:r>
          </a:p>
          <a:p>
            <a:pPr lvl="1">
              <a:buAutoNum type="arabicPeriod"/>
            </a:pPr>
            <a:r>
              <a:rPr lang="es-ES" err="1">
                <a:solidFill>
                  <a:srgbClr val="000000"/>
                </a:solidFill>
              </a:rPr>
              <a:t>Kotlin</a:t>
            </a:r>
          </a:p>
          <a:p>
            <a:pPr lvl="1">
              <a:buAutoNum type="arabicPeriod"/>
            </a:pPr>
            <a:endParaRPr lang="es-ES">
              <a:solidFill>
                <a:srgbClr val="000000"/>
              </a:solidFill>
            </a:endParaRPr>
          </a:p>
          <a:p>
            <a:pPr>
              <a:buAutoNum type="arabicPeriod"/>
            </a:pPr>
            <a:r>
              <a:rPr lang="es-ES">
                <a:solidFill>
                  <a:srgbClr val="000000"/>
                </a:solidFill>
              </a:rPr>
              <a:t>Taller App Android</a:t>
            </a:r>
            <a:endParaRPr lang="es-ES"/>
          </a:p>
          <a:p>
            <a:pPr marL="457200" lvl="1" indent="0">
              <a:buNone/>
            </a:pPr>
            <a:endParaRPr lang="es-ES">
              <a:solidFill>
                <a:srgbClr val="000000"/>
              </a:solidFill>
            </a:endParaRPr>
          </a:p>
          <a:p>
            <a:pPr lvl="1">
              <a:buAutoNum type="arabicPeriod"/>
            </a:pPr>
            <a:endParaRPr lang="es-ES">
              <a:solidFill>
                <a:srgbClr val="000000"/>
              </a:solidFill>
            </a:endParaRPr>
          </a:p>
          <a:p>
            <a:pPr lvl="1">
              <a:buAutoNum type="arabicPeriod"/>
            </a:pPr>
            <a:endParaRPr lang="es-ES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es-E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02827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2E02A0-C9CF-437A-AC9B-36B14F10E0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1.1 Android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5A26A96-10A3-4500-95C4-7980946C54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Font typeface="Arial" charset="2"/>
              <a:buChar char="•"/>
            </a:pPr>
            <a:r>
              <a:rPr lang="es-ES" b="1"/>
              <a:t>Android</a:t>
            </a:r>
            <a:r>
              <a:rPr lang="es-ES"/>
              <a:t> es un sistema </a:t>
            </a:r>
            <a:r>
              <a:rPr lang="es-ES" err="1"/>
              <a:t>opertativo</a:t>
            </a:r>
            <a:r>
              <a:rPr lang="es-ES"/>
              <a:t> basado en el núcleo Linux.</a:t>
            </a:r>
          </a:p>
          <a:p>
            <a:pPr>
              <a:buFont typeface="Arial" charset="2"/>
              <a:buChar char="•"/>
            </a:pPr>
            <a:r>
              <a:rPr lang="es-ES"/>
              <a:t>Desarrollado por </a:t>
            </a:r>
            <a:r>
              <a:rPr lang="es-ES" b="1"/>
              <a:t>Android Inc.</a:t>
            </a:r>
          </a:p>
          <a:p>
            <a:pPr>
              <a:buFont typeface="Arial" charset="2"/>
              <a:buChar char="•"/>
            </a:pPr>
            <a:r>
              <a:rPr lang="es-ES"/>
              <a:t>En 2005, </a:t>
            </a:r>
            <a:r>
              <a:rPr lang="es-ES" b="1"/>
              <a:t>Google </a:t>
            </a:r>
            <a:r>
              <a:rPr lang="es-ES"/>
              <a:t>compra </a:t>
            </a:r>
            <a:r>
              <a:rPr lang="es-ES" b="1"/>
              <a:t>Android Inc.</a:t>
            </a:r>
          </a:p>
          <a:p>
            <a:pPr>
              <a:buFont typeface="Arial" charset="2"/>
              <a:buChar char="•"/>
            </a:pPr>
            <a:r>
              <a:rPr lang="es-ES" b="1"/>
              <a:t>Android </a:t>
            </a:r>
            <a:r>
              <a:rPr lang="es-ES"/>
              <a:t>fue presentado en </a:t>
            </a:r>
            <a:r>
              <a:rPr lang="es-ES" b="1"/>
              <a:t>2007</a:t>
            </a:r>
          </a:p>
          <a:p>
            <a:pPr>
              <a:buFont typeface="Arial" charset="2"/>
              <a:buChar char="•"/>
            </a:pPr>
            <a:r>
              <a:rPr lang="es-ES"/>
              <a:t>Última versión: </a:t>
            </a:r>
            <a:r>
              <a:rPr lang="es-ES" b="1"/>
              <a:t>Android 8.1 Oreo</a:t>
            </a:r>
          </a:p>
          <a:p>
            <a:pPr>
              <a:buFont typeface="Arial" charset="2"/>
              <a:buChar char="•"/>
            </a:pPr>
            <a:r>
              <a:rPr lang="es-ES"/>
              <a:t>El 17 de mayo de 2017, se presentó </a:t>
            </a:r>
            <a:r>
              <a:rPr lang="es-ES" b="1"/>
              <a:t>Android </a:t>
            </a:r>
            <a:r>
              <a:rPr lang="es-ES" b="1" err="1"/>
              <a:t>Go</a:t>
            </a:r>
          </a:p>
        </p:txBody>
      </p:sp>
    </p:spTree>
    <p:extLst>
      <p:ext uri="{BB962C8B-B14F-4D97-AF65-F5344CB8AC3E}">
        <p14:creationId xmlns:p14="http://schemas.microsoft.com/office/powerpoint/2010/main" val="1270843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22B368-ADD8-497F-983A-9E5AE309D3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1.2 IDE (Android Studio)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6FFC8D3-8739-42E5-BF55-43FA4BC553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80773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Arial" charset="2"/>
              <a:buChar char="•"/>
            </a:pPr>
            <a:r>
              <a:rPr lang="es-ES" err="1"/>
              <a:t>Antigüamente</a:t>
            </a:r>
            <a:r>
              <a:rPr lang="es-ES"/>
              <a:t>, </a:t>
            </a:r>
            <a:r>
              <a:rPr lang="es-ES" b="1"/>
              <a:t>Eclipse </a:t>
            </a:r>
            <a:r>
              <a:rPr lang="es-ES"/>
              <a:t>con SDK Android</a:t>
            </a:r>
          </a:p>
          <a:p>
            <a:pPr>
              <a:buFont typeface="Arial" charset="2"/>
              <a:buChar char="•"/>
            </a:pPr>
            <a:r>
              <a:rPr lang="es-ES"/>
              <a:t>Última versión estable Android Studio -&gt; </a:t>
            </a:r>
            <a:r>
              <a:rPr lang="es-ES" b="1"/>
              <a:t>3.1.3</a:t>
            </a:r>
          </a:p>
          <a:p>
            <a:pPr>
              <a:buFont typeface="Arial" charset="2"/>
              <a:buChar char="•"/>
            </a:pPr>
            <a:r>
              <a:rPr lang="es-ES"/>
              <a:t>Está basado en el software </a:t>
            </a:r>
            <a:r>
              <a:rPr lang="es-ES" b="1"/>
              <a:t>IntelliJ IDEA</a:t>
            </a:r>
          </a:p>
          <a:p>
            <a:pPr>
              <a:buFont typeface="Arial" charset="2"/>
              <a:buChar char="•"/>
            </a:pPr>
            <a:r>
              <a:rPr lang="es-ES"/>
              <a:t>Descarga:</a:t>
            </a:r>
          </a:p>
          <a:p>
            <a:pPr>
              <a:buNone/>
            </a:pPr>
            <a:r>
              <a:rPr lang="es-ES"/>
              <a:t>          </a:t>
            </a:r>
            <a:r>
              <a:rPr lang="es-ES">
                <a:hlinkClick r:id="rId2"/>
              </a:rPr>
              <a:t>https://developer.android.com/studio/</a:t>
            </a:r>
          </a:p>
          <a:p>
            <a:pPr>
              <a:buNone/>
            </a:pPr>
            <a:endParaRPr lang="es-ES"/>
          </a:p>
        </p:txBody>
      </p:sp>
      <p:pic>
        <p:nvPicPr>
          <p:cNvPr id="4" name="Imagen 4">
            <a:extLst>
              <a:ext uri="{FF2B5EF4-FFF2-40B4-BE49-F238E27FC236}">
                <a16:creationId xmlns:a16="http://schemas.microsoft.com/office/drawing/2014/main" id="{84827DCF-D335-486C-824B-4497E13F5F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474" y="4407552"/>
            <a:ext cx="4540369" cy="1651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700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B66066-1CD1-4BFF-ACB7-7D674BCBD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1.2 IDE</a:t>
            </a:r>
          </a:p>
        </p:txBody>
      </p:sp>
      <p:pic>
        <p:nvPicPr>
          <p:cNvPr id="4" name="Imagen 4" descr="Imagen que contiene captura de pantalla&#10;&#10;Descripción generada con confianza muy alta">
            <a:extLst>
              <a:ext uri="{FF2B5EF4-FFF2-40B4-BE49-F238E27FC236}">
                <a16:creationId xmlns:a16="http://schemas.microsoft.com/office/drawing/2014/main" id="{1EF38FC9-5A56-4183-A660-8DB85F30D4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4199" y="1374777"/>
            <a:ext cx="8763162" cy="5476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7332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B66066-1CD1-4BFF-ACB7-7D674BCBD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1.2 IDE</a:t>
            </a:r>
          </a:p>
        </p:txBody>
      </p:sp>
      <p:pic>
        <p:nvPicPr>
          <p:cNvPr id="4" name="Imagen 4" descr="Imagen que contiene captura de pantalla&#10;&#10;Descripción generada con confianza muy alta">
            <a:extLst>
              <a:ext uri="{FF2B5EF4-FFF2-40B4-BE49-F238E27FC236}">
                <a16:creationId xmlns:a16="http://schemas.microsoft.com/office/drawing/2014/main" id="{1EF38FC9-5A56-4183-A660-8DB85F30D4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4199" y="1374777"/>
            <a:ext cx="8763161" cy="5476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2865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3859C0-C99A-455C-B4DD-2B1410209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1.3 MVP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0183BCE-F5E4-42A8-887C-72D711A1AC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Font typeface="Arial" charset="2"/>
              <a:buChar char="•"/>
            </a:pPr>
            <a:r>
              <a:rPr lang="es-ES" dirty="0"/>
              <a:t>MVP es un </a:t>
            </a:r>
            <a:r>
              <a:rPr lang="es-ES" b="1" dirty="0"/>
              <a:t>patrón arquitectónico</a:t>
            </a:r>
            <a:r>
              <a:rPr lang="es-ES" dirty="0"/>
              <a:t> de interfaz de usuario diseñada para facilitar </a:t>
            </a:r>
            <a:r>
              <a:rPr lang="es-ES" b="1" dirty="0"/>
              <a:t>pruebas</a:t>
            </a:r>
            <a:r>
              <a:rPr lang="es-ES" dirty="0"/>
              <a:t> de unidad </a:t>
            </a:r>
            <a:r>
              <a:rPr lang="es-ES" b="1" dirty="0"/>
              <a:t>automatizada </a:t>
            </a:r>
            <a:r>
              <a:rPr lang="es-ES" dirty="0"/>
              <a:t>y mejora la separación de la lógica</a:t>
            </a:r>
          </a:p>
          <a:p>
            <a:pPr>
              <a:buFont typeface="Arial" charset="2"/>
              <a:buChar char="•"/>
            </a:pPr>
            <a:r>
              <a:rPr lang="es-ES" dirty="0"/>
              <a:t>Se basa en:</a:t>
            </a:r>
          </a:p>
          <a:p>
            <a:pPr marL="457200" lvl="1" indent="0">
              <a:buFont typeface="Arial" charset="2"/>
              <a:buChar char="•"/>
            </a:pPr>
            <a:r>
              <a:rPr lang="es-ES" dirty="0"/>
              <a:t> </a:t>
            </a:r>
            <a:r>
              <a:rPr lang="es-ES" b="1" dirty="0" err="1"/>
              <a:t>Model</a:t>
            </a:r>
            <a:r>
              <a:rPr lang="es-ES" dirty="0"/>
              <a:t>: modelado de datos, </a:t>
            </a:r>
            <a:r>
              <a:rPr lang="es-ES" dirty="0" err="1"/>
              <a:t>bbdd</a:t>
            </a:r>
            <a:r>
              <a:rPr lang="es-ES" dirty="0"/>
              <a:t> …</a:t>
            </a:r>
          </a:p>
          <a:p>
            <a:pPr marL="457200" lvl="1" indent="0">
              <a:buFont typeface="Arial" charset="2"/>
              <a:buChar char="•"/>
            </a:pPr>
            <a:r>
              <a:rPr lang="es-ES" b="1" dirty="0"/>
              <a:t> </a:t>
            </a:r>
            <a:r>
              <a:rPr lang="es-ES" b="1" dirty="0" err="1"/>
              <a:t>Presenter</a:t>
            </a:r>
            <a:r>
              <a:rPr lang="es-ES" dirty="0"/>
              <a:t>: actúa sobre el modelo de datos y la vista</a:t>
            </a:r>
          </a:p>
          <a:p>
            <a:pPr marL="457200" lvl="1" indent="0">
              <a:buFont typeface="Arial" charset="2"/>
              <a:buChar char="•"/>
            </a:pPr>
            <a:r>
              <a:rPr lang="es-ES" dirty="0"/>
              <a:t> </a:t>
            </a:r>
            <a:r>
              <a:rPr lang="es-ES" b="1" dirty="0"/>
              <a:t>View:</a:t>
            </a:r>
            <a:r>
              <a:rPr lang="es-ES" dirty="0"/>
              <a:t> interfaz de datos</a:t>
            </a:r>
          </a:p>
          <a:p>
            <a:pPr marL="457200" lvl="1" indent="0">
              <a:buFont typeface="Arial" charset="2"/>
              <a:buChar char="•"/>
            </a:pPr>
            <a:endParaRPr lang="es-ES"/>
          </a:p>
          <a:p>
            <a:pPr marL="457200" lvl="1" indent="0">
              <a:buNone/>
            </a:pPr>
            <a:endParaRPr lang="es-ES"/>
          </a:p>
        </p:txBody>
      </p:sp>
      <p:pic>
        <p:nvPicPr>
          <p:cNvPr id="4" name="Imagen 4" descr="Imagen que contiene electrónica&#10;&#10;Descripción generada con confianza alta">
            <a:extLst>
              <a:ext uri="{FF2B5EF4-FFF2-40B4-BE49-F238E27FC236}">
                <a16:creationId xmlns:a16="http://schemas.microsoft.com/office/drawing/2014/main" id="{FA827DAD-0DE0-4C31-8A9F-D995E1D313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4624" y="3959582"/>
            <a:ext cx="3099618" cy="2711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2162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8E1A2C-9826-4C3B-8960-2781FCD1B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1.4 Parte visual App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A8930CA-CC36-4866-8971-82CA85BD28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Font typeface="Arial" charset="2"/>
              <a:buChar char="•"/>
            </a:pPr>
            <a:r>
              <a:rPr lang="es-ES" err="1"/>
              <a:t>Activity</a:t>
            </a:r>
            <a:r>
              <a:rPr lang="es-ES"/>
              <a:t>:</a:t>
            </a:r>
          </a:p>
          <a:p>
            <a:pPr marL="0" indent="0">
              <a:buNone/>
            </a:pPr>
            <a:endParaRPr lang="es-ES"/>
          </a:p>
          <a:p>
            <a:pPr>
              <a:buFont typeface="Arial" charset="2"/>
              <a:buChar char="•"/>
            </a:pPr>
            <a:endParaRPr lang="es-ES"/>
          </a:p>
          <a:p>
            <a:pPr>
              <a:buFont typeface="Arial" charset="2"/>
              <a:buChar char="•"/>
            </a:pPr>
            <a:endParaRPr lang="es-ES"/>
          </a:p>
        </p:txBody>
      </p:sp>
      <p:pic>
        <p:nvPicPr>
          <p:cNvPr id="4" name="Imagen 4" descr="Imagen que contiene texto, mapa&#10;&#10;Descripción generada con confianza muy alta">
            <a:extLst>
              <a:ext uri="{FF2B5EF4-FFF2-40B4-BE49-F238E27FC236}">
                <a16:creationId xmlns:a16="http://schemas.microsoft.com/office/drawing/2014/main" id="{74806017-7E7D-42C7-B2C1-68F69B5FA2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3777" y="2592622"/>
            <a:ext cx="3738715" cy="4216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4907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781A0A-705C-451B-A9A7-B52731947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1.4 Parte visual App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8E82CC0-1043-4AFF-9F2D-9761BF5869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Font typeface="Arial" charset="2"/>
              <a:buChar char="•"/>
            </a:pPr>
            <a:r>
              <a:rPr lang="es-ES" err="1"/>
              <a:t>Fragment</a:t>
            </a:r>
            <a:r>
              <a:rPr lang="es-ES"/>
              <a:t>:</a:t>
            </a:r>
          </a:p>
          <a:p>
            <a:pPr>
              <a:buFont typeface="Arial" charset="2"/>
              <a:buChar char="•"/>
            </a:pPr>
            <a:endParaRPr lang="es-ES"/>
          </a:p>
        </p:txBody>
      </p:sp>
      <p:pic>
        <p:nvPicPr>
          <p:cNvPr id="4" name="Imagen 4" descr="Imagen que contiene captura de pantalla&#10;&#10;Descripción generada con confianza muy alta">
            <a:extLst>
              <a:ext uri="{FF2B5EF4-FFF2-40B4-BE49-F238E27FC236}">
                <a16:creationId xmlns:a16="http://schemas.microsoft.com/office/drawing/2014/main" id="{B3D576C8-776F-452D-A8EA-7295CB1932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3379" y="2364334"/>
            <a:ext cx="1640655" cy="4387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330740"/>
      </p:ext>
    </p:extLst>
  </p:cSld>
  <p:clrMapOvr>
    <a:masterClrMapping/>
  </p:clrMapOvr>
</p:sld>
</file>

<file path=ppt/theme/theme1.xml><?xml version="1.0" encoding="utf-8"?>
<a:theme xmlns:a="http://schemas.openxmlformats.org/drawingml/2006/main" name="Faceta">
  <a:themeElements>
    <a:clrScheme name="Faceta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a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Panorámica</PresentationFormat>
  <Slides>14</Slides>
  <Notes>0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15" baseType="lpstr">
      <vt:lpstr>Faceta</vt:lpstr>
      <vt:lpstr>App Android desde 0</vt:lpstr>
      <vt:lpstr>Índice</vt:lpstr>
      <vt:lpstr>1.1 Android</vt:lpstr>
      <vt:lpstr>1.2 IDE (Android Studio)</vt:lpstr>
      <vt:lpstr>1.2 IDE</vt:lpstr>
      <vt:lpstr>1.2 IDE</vt:lpstr>
      <vt:lpstr>1.3 MVP</vt:lpstr>
      <vt:lpstr>1.4 Parte visual App</vt:lpstr>
      <vt:lpstr>1.4 Parte visual App</vt:lpstr>
      <vt:lpstr>1.4 Parte visual App</vt:lpstr>
      <vt:lpstr>1.4 Parte visual App</vt:lpstr>
      <vt:lpstr>1.5 Kotlin</vt:lpstr>
      <vt:lpstr>1.5 Kotlin</vt:lpstr>
      <vt:lpstr>2. Taller App Android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/>
  <cp:revision>6</cp:revision>
  <dcterms:modified xsi:type="dcterms:W3CDTF">2018-06-21T10:14:54Z</dcterms:modified>
</cp:coreProperties>
</file>

<file path=docProps/thumbnail.jpeg>
</file>